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sldIdLst>
    <p:sldId id="256" r:id="rId2"/>
    <p:sldId id="260" r:id="rId3"/>
    <p:sldId id="262" r:id="rId4"/>
    <p:sldId id="263" r:id="rId5"/>
    <p:sldId id="257" r:id="rId6"/>
    <p:sldId id="265"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179" autoAdjust="0"/>
    <p:restoredTop sz="94660"/>
  </p:normalViewPr>
  <p:slideViewPr>
    <p:cSldViewPr snapToGrid="0">
      <p:cViewPr varScale="1">
        <p:scale>
          <a:sx n="81" d="100"/>
          <a:sy n="81" d="100"/>
        </p:scale>
        <p:origin x="126" y="1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54606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71146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518085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796687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953851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275082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485008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39145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647F38-B617-4D2F-AE0A-013F0C4D2C57}" type="datetimeFigureOut">
              <a:rPr lang="en-US" smtClean="0"/>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7799C9-84D9-46D2-A11E-BCF8A720529D}" type="slidenum">
              <a:rPr lang="en-US" smtClean="0"/>
              <a:t>‹#›</a:t>
            </a:fld>
            <a:endParaRPr lang="en-US" dirty="0"/>
          </a:p>
        </p:txBody>
      </p:sp>
    </p:spTree>
    <p:extLst>
      <p:ext uri="{BB962C8B-B14F-4D97-AF65-F5344CB8AC3E}">
        <p14:creationId xmlns:p14="http://schemas.microsoft.com/office/powerpoint/2010/main" val="1268833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88814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smtClean="0"/>
              <a:t>5/31/2020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3301311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5/31/2020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72147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5/31/2020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94955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5/31/2020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31791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45219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5/31/2020</a:t>
            </a:fld>
            <a:endParaRPr lang="en-US" dirty="0"/>
          </a:p>
        </p:txBody>
      </p:sp>
    </p:spTree>
    <p:extLst>
      <p:ext uri="{BB962C8B-B14F-4D97-AF65-F5344CB8AC3E}">
        <p14:creationId xmlns:p14="http://schemas.microsoft.com/office/powerpoint/2010/main" val="1095781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5/31/2020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57871056"/>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63525" y="1228876"/>
            <a:ext cx="7766936" cy="2631924"/>
          </a:xfrm>
        </p:spPr>
        <p:txBody>
          <a:bodyPr/>
          <a:lstStyle/>
          <a:p>
            <a:pPr algn="ctr"/>
            <a:r>
              <a:rPr lang="en-US" sz="3600" dirty="0" smtClean="0">
                <a:latin typeface="Times New Roman" panose="02020603050405020304" pitchFamily="18" charset="0"/>
                <a:cs typeface="Times New Roman" panose="02020603050405020304" pitchFamily="18" charset="0"/>
              </a:rPr>
              <a:t>Ulcerative </a:t>
            </a:r>
            <a:r>
              <a:rPr lang="en-US" sz="3600" dirty="0" err="1" smtClean="0">
                <a:latin typeface="Times New Roman" panose="02020603050405020304" pitchFamily="18" charset="0"/>
                <a:cs typeface="Times New Roman" panose="02020603050405020304" pitchFamily="18" charset="0"/>
              </a:rPr>
              <a:t>Lymphangitis</a:t>
            </a:r>
            <a:r>
              <a:rPr lang="en-US" sz="3600" dirty="0" smtClean="0">
                <a:latin typeface="Times New Roman" panose="02020603050405020304" pitchFamily="18" charset="0"/>
                <a:cs typeface="Times New Roman" panose="02020603050405020304" pitchFamily="18" charset="0"/>
              </a:rPr>
              <a:t> </a:t>
            </a:r>
            <a:br>
              <a:rPr lang="en-US" sz="3600" dirty="0" smtClean="0">
                <a:latin typeface="Times New Roman" panose="02020603050405020304" pitchFamily="18" charset="0"/>
                <a:cs typeface="Times New Roman" panose="02020603050405020304" pitchFamily="18" charset="0"/>
              </a:rPr>
            </a:br>
            <a:r>
              <a:rPr lang="en-US" sz="3600" dirty="0" smtClean="0">
                <a:latin typeface="Times New Roman" panose="02020603050405020304" pitchFamily="18" charset="0"/>
                <a:cs typeface="Times New Roman" panose="02020603050405020304" pitchFamily="18" charset="0"/>
              </a:rPr>
              <a:t>By</a:t>
            </a:r>
            <a:br>
              <a:rPr lang="en-US" sz="3600" dirty="0" smtClean="0">
                <a:latin typeface="Times New Roman" panose="02020603050405020304" pitchFamily="18" charset="0"/>
                <a:cs typeface="Times New Roman" panose="02020603050405020304" pitchFamily="18" charset="0"/>
              </a:rPr>
            </a:br>
            <a:r>
              <a:rPr lang="en-US" sz="3600" dirty="0" smtClean="0">
                <a:latin typeface="Times New Roman" panose="02020603050405020304" pitchFamily="18" charset="0"/>
                <a:cs typeface="Times New Roman" panose="02020603050405020304" pitchFamily="18" charset="0"/>
              </a:rPr>
              <a:t> </a:t>
            </a:r>
            <a:br>
              <a:rPr lang="en-US" sz="3600" dirty="0" smtClean="0">
                <a:latin typeface="Times New Roman" panose="02020603050405020304" pitchFamily="18" charset="0"/>
                <a:cs typeface="Times New Roman" panose="02020603050405020304" pitchFamily="18" charset="0"/>
              </a:rPr>
            </a:br>
            <a:r>
              <a:rPr lang="en-US" sz="3600" dirty="0" smtClean="0">
                <a:latin typeface="Times New Roman" panose="02020603050405020304" pitchFamily="18" charset="0"/>
                <a:cs typeface="Times New Roman" panose="02020603050405020304" pitchFamily="18" charset="0"/>
              </a:rPr>
              <a:t>Assistant </a:t>
            </a:r>
            <a:r>
              <a:rPr lang="en-US" sz="3600" dirty="0" err="1" smtClean="0">
                <a:latin typeface="Times New Roman" panose="02020603050405020304" pitchFamily="18" charset="0"/>
                <a:cs typeface="Times New Roman" panose="02020603050405020304" pitchFamily="18" charset="0"/>
              </a:rPr>
              <a:t>Methaq</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A.Abdalsammad</a:t>
            </a:r>
            <a:r>
              <a:rPr lang="en-US" sz="3600" dirty="0" smtClean="0">
                <a:latin typeface="Times New Roman" panose="02020603050405020304" pitchFamily="18" charset="0"/>
                <a:cs typeface="Times New Roman" panose="02020603050405020304" pitchFamily="18" charset="0"/>
              </a:rPr>
              <a:t> </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9159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6418" y="207818"/>
            <a:ext cx="10619509" cy="6047509"/>
          </a:xfrm>
        </p:spPr>
        <p:txBody>
          <a:bodyPr>
            <a:normAutofit/>
          </a:bodyPr>
          <a:lstStyle/>
          <a:p>
            <a:r>
              <a:rPr lang="en-US" sz="3200" dirty="0">
                <a:latin typeface="Times New Roman" panose="02020603050405020304" pitchFamily="18" charset="0"/>
                <a:cs typeface="Times New Roman" panose="02020603050405020304" pitchFamily="18" charset="0"/>
              </a:rPr>
              <a:t>Ulcerative </a:t>
            </a:r>
            <a:r>
              <a:rPr lang="en-US" sz="3200" dirty="0" err="1" smtClean="0">
                <a:latin typeface="Times New Roman" panose="02020603050405020304" pitchFamily="18" charset="0"/>
                <a:cs typeface="Times New Roman" panose="02020603050405020304" pitchFamily="18" charset="0"/>
              </a:rPr>
              <a:t>lymphangitis</a:t>
            </a:r>
            <a:r>
              <a:rPr lang="en-US" sz="3200" dirty="0" smtClean="0">
                <a:latin typeface="Times New Roman" panose="02020603050405020304" pitchFamily="18" charset="0"/>
                <a:cs typeface="Times New Roman" panose="02020603050405020304" pitchFamily="18" charset="0"/>
              </a:rPr>
              <a:t>: </a:t>
            </a:r>
          </a:p>
          <a:p>
            <a:r>
              <a:rPr lang="en-US" sz="3200" dirty="0" err="1" smtClean="0">
                <a:latin typeface="Times New Roman" panose="02020603050405020304" pitchFamily="18" charset="0"/>
                <a:cs typeface="Times New Roman" panose="02020603050405020304" pitchFamily="18" charset="0"/>
              </a:rPr>
              <a:t>Defenition</a:t>
            </a:r>
            <a:r>
              <a:rPr lang="en-US" sz="3200" dirty="0" smtClean="0">
                <a:latin typeface="Times New Roman" panose="02020603050405020304" pitchFamily="18" charset="0"/>
                <a:cs typeface="Times New Roman" panose="02020603050405020304" pitchFamily="18" charset="0"/>
              </a:rPr>
              <a:t>: It </a:t>
            </a:r>
            <a:r>
              <a:rPr lang="en-US" sz="3200" dirty="0">
                <a:latin typeface="Times New Roman" panose="02020603050405020304" pitchFamily="18" charset="0"/>
                <a:cs typeface="Times New Roman" panose="02020603050405020304" pitchFamily="18" charset="0"/>
              </a:rPr>
              <a:t>is mildly contagious chronic infectious disease of equine, caused by </a:t>
            </a:r>
            <a:r>
              <a:rPr lang="en-US" sz="3200" i="1" dirty="0" err="1">
                <a:latin typeface="Times New Roman" panose="02020603050405020304" pitchFamily="18" charset="0"/>
                <a:cs typeface="Times New Roman" panose="02020603050405020304" pitchFamily="18" charset="0"/>
              </a:rPr>
              <a:t>Corynebacterium</a:t>
            </a:r>
            <a:r>
              <a:rPr lang="en-US" sz="3200"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Pseudotuberculosis</a:t>
            </a:r>
            <a:r>
              <a:rPr lang="en-US" sz="3200" dirty="0">
                <a:latin typeface="Times New Roman" panose="02020603050405020304" pitchFamily="18" charset="0"/>
                <a:cs typeface="Times New Roman" panose="02020603050405020304" pitchFamily="18" charset="0"/>
              </a:rPr>
              <a:t>   characterized by </a:t>
            </a:r>
            <a:r>
              <a:rPr lang="en-US" sz="3200" dirty="0" err="1">
                <a:latin typeface="Times New Roman" panose="02020603050405020304" pitchFamily="18" charset="0"/>
                <a:cs typeface="Times New Roman" panose="02020603050405020304" pitchFamily="18" charset="0"/>
              </a:rPr>
              <a:t>lymphangitis</a:t>
            </a:r>
            <a:r>
              <a:rPr lang="en-US" sz="3200" dirty="0">
                <a:latin typeface="Times New Roman" panose="02020603050405020304" pitchFamily="18" charset="0"/>
                <a:cs typeface="Times New Roman" panose="02020603050405020304" pitchFamily="18" charset="0"/>
              </a:rPr>
              <a:t> of lower limb without involvement of regional lymph nodes draining the affected part</a:t>
            </a:r>
            <a:r>
              <a:rPr lang="en-US" sz="3200" dirty="0" smtClean="0">
                <a:latin typeface="Times New Roman" panose="02020603050405020304" pitchFamily="18" charset="0"/>
                <a:cs typeface="Times New Roman" panose="02020603050405020304" pitchFamily="18" charset="0"/>
              </a:rPr>
              <a:t>.</a:t>
            </a:r>
          </a:p>
          <a:p>
            <a:r>
              <a:rPr lang="en-US" sz="3200" dirty="0">
                <a:latin typeface="Times New Roman" panose="02020603050405020304" pitchFamily="18" charset="0"/>
                <a:cs typeface="Times New Roman" panose="02020603050405020304" pitchFamily="18" charset="0"/>
              </a:rPr>
              <a:t>Other names:  </a:t>
            </a:r>
            <a:r>
              <a:rPr lang="en-US" sz="3200" dirty="0" err="1">
                <a:latin typeface="Times New Roman" panose="02020603050405020304" pitchFamily="18" charset="0"/>
                <a:cs typeface="Times New Roman" panose="02020603050405020304" pitchFamily="18" charset="0"/>
              </a:rPr>
              <a:t>Pseudotuberculosis</a:t>
            </a:r>
            <a:r>
              <a:rPr lang="en-US" sz="3200" dirty="0">
                <a:latin typeface="Times New Roman" panose="02020603050405020304" pitchFamily="18" charset="0"/>
                <a:cs typeface="Times New Roman" panose="02020603050405020304" pitchFamily="18" charset="0"/>
              </a:rPr>
              <a:t> or ulcerative cellulitis </a:t>
            </a: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94958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783771"/>
            <a:ext cx="10856575" cy="5257591"/>
          </a:xfrm>
        </p:spPr>
        <p:txBody>
          <a:bodyPr>
            <a:normAutofit/>
          </a:bodyPr>
          <a:lstStyle/>
          <a:p>
            <a:pPr algn="just"/>
            <a:r>
              <a:rPr lang="en-US" sz="2400" dirty="0">
                <a:latin typeface="Times New Roman" panose="02020603050405020304" pitchFamily="18" charset="0"/>
                <a:cs typeface="Times New Roman" panose="02020603050405020304" pitchFamily="18" charset="0"/>
              </a:rPr>
              <a:t> </a:t>
            </a:r>
            <a:r>
              <a:rPr lang="de-DE" sz="2800" dirty="0">
                <a:latin typeface="Times New Roman" panose="02020603050405020304" pitchFamily="18" charset="0"/>
                <a:cs typeface="Times New Roman" panose="02020603050405020304" pitchFamily="18" charset="0"/>
              </a:rPr>
              <a:t>Clinical signs</a:t>
            </a:r>
            <a:r>
              <a:rPr lang="ar-SA"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The hind legs from the hock downwards are the most common affected site. The affected leg becomes swollen, hot and slightly painful. These signs are usually associated with lameness (when lesions are in close proximity to joints) and development of nodules in the subcutaneous tissues . Lesions are of different sizes and may be large 5-7 cm in diameter. These lesions may rupture discharging small amount of creamy green pus which may be blood-stained. The ruptured lesions may heal within 2-3 weeks .</a:t>
            </a:r>
          </a:p>
        </p:txBody>
      </p:sp>
    </p:spTree>
    <p:extLst>
      <p:ext uri="{BB962C8B-B14F-4D97-AF65-F5344CB8AC3E}">
        <p14:creationId xmlns:p14="http://schemas.microsoft.com/office/powerpoint/2010/main" val="440525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2191" y="1159103"/>
            <a:ext cx="8596668" cy="3880773"/>
          </a:xfrm>
        </p:spPr>
        <p:txBody>
          <a:bodyPr>
            <a:normAutofit/>
          </a:bodyPr>
          <a:lstStyle/>
          <a:p>
            <a:r>
              <a:rPr lang="en-US" sz="2800" dirty="0">
                <a:latin typeface="Times New Roman" panose="02020603050405020304" pitchFamily="18" charset="0"/>
                <a:cs typeface="Times New Roman" panose="02020603050405020304" pitchFamily="18" charset="0"/>
              </a:rPr>
              <a:t>Occasionally, these lesions appear in other areas of the body such as inside the thighs, on the shoulders, or fore limbs. The lymphatic draining of the affected site becomes enlarged and hard with the development of secondary ulcers. This disease has a tendency for the development of new lesions after the healing of the old lesions</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622232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8971" y="449943"/>
            <a:ext cx="8743516" cy="6160407"/>
          </a:xfrm>
        </p:spPr>
        <p:txBody>
          <a:bodyPr>
            <a:normAutofit/>
          </a:bodyPr>
          <a:lstStyle/>
          <a:p>
            <a:pPr marL="0" indent="0">
              <a:buNone/>
            </a:pPr>
            <a:r>
              <a:rPr lang="en-US" sz="2800" dirty="0">
                <a:latin typeface="Times New Roman" panose="02020603050405020304" pitchFamily="18" charset="0"/>
                <a:cs typeface="Times New Roman" panose="02020603050405020304" pitchFamily="18" charset="0"/>
              </a:rPr>
              <a:t>Post Mortem Lesions </a:t>
            </a:r>
          </a:p>
          <a:p>
            <a:pPr lvl="0"/>
            <a:r>
              <a:rPr lang="en-US" sz="2800" dirty="0">
                <a:latin typeface="Times New Roman" panose="02020603050405020304" pitchFamily="18" charset="0"/>
                <a:cs typeface="Times New Roman" panose="02020603050405020304" pitchFamily="18" charset="0"/>
              </a:rPr>
              <a:t>Lesions and abscesses on the hind limbs, especially on the fetlock joints, and extending to hock joints or the proximal part of these limbs have been reported in few cases of </a:t>
            </a:r>
            <a:r>
              <a:rPr lang="en-US" sz="2800" dirty="0" err="1">
                <a:latin typeface="Times New Roman" panose="02020603050405020304" pitchFamily="18" charset="0"/>
                <a:cs typeface="Times New Roman" panose="02020603050405020304" pitchFamily="18" charset="0"/>
              </a:rPr>
              <a:t>lymphangitis</a:t>
            </a:r>
            <a:r>
              <a:rPr lang="en-US" sz="2800" dirty="0">
                <a:latin typeface="Times New Roman" panose="02020603050405020304" pitchFamily="18" charset="0"/>
                <a:cs typeface="Times New Roman" panose="02020603050405020304" pitchFamily="18" charset="0"/>
              </a:rPr>
              <a:t> . </a:t>
            </a:r>
          </a:p>
          <a:p>
            <a:pPr lvl="0"/>
            <a:r>
              <a:rPr lang="en-US" sz="2800" dirty="0">
                <a:latin typeface="Times New Roman" panose="02020603050405020304" pitchFamily="18" charset="0"/>
                <a:cs typeface="Times New Roman" panose="02020603050405020304" pitchFamily="18" charset="0"/>
              </a:rPr>
              <a:t>In the present case, the lesions were seen on the skin of the hind limbs, chest, and neck. lesions are fluctuant/firm nodules, 5-7 cm in diameter and may discharge greenish exudates to the surface of the skin .</a:t>
            </a:r>
          </a:p>
          <a:p>
            <a:pPr lvl="0"/>
            <a:r>
              <a:rPr lang="en-US" sz="2800" dirty="0">
                <a:latin typeface="Times New Roman" panose="02020603050405020304" pitchFamily="18" charset="0"/>
                <a:cs typeface="Times New Roman" panose="02020603050405020304" pitchFamily="18" charset="0"/>
              </a:rPr>
              <a:t> In ulcerative </a:t>
            </a:r>
            <a:r>
              <a:rPr lang="en-US" sz="2800" dirty="0" err="1">
                <a:latin typeface="Times New Roman" panose="02020603050405020304" pitchFamily="18" charset="0"/>
                <a:cs typeface="Times New Roman" panose="02020603050405020304" pitchFamily="18" charset="0"/>
              </a:rPr>
              <a:t>lymphangitis</a:t>
            </a:r>
            <a:r>
              <a:rPr lang="en-US" sz="2800" dirty="0">
                <a:latin typeface="Times New Roman" panose="02020603050405020304" pitchFamily="18" charset="0"/>
                <a:cs typeface="Times New Roman" panose="02020603050405020304" pitchFamily="18" charset="0"/>
              </a:rPr>
              <a:t> due to </a:t>
            </a:r>
            <a:r>
              <a:rPr lang="en-US" sz="2800" i="1" dirty="0" err="1">
                <a:latin typeface="Times New Roman" panose="02020603050405020304" pitchFamily="18" charset="0"/>
                <a:cs typeface="Times New Roman" panose="02020603050405020304" pitchFamily="18" charset="0"/>
              </a:rPr>
              <a:t>Corynebacterium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pseudotuberculosis</a:t>
            </a:r>
            <a:r>
              <a:rPr lang="en-US" sz="2800" dirty="0">
                <a:latin typeface="Times New Roman" panose="02020603050405020304" pitchFamily="18" charset="0"/>
                <a:cs typeface="Times New Roman" panose="02020603050405020304" pitchFamily="18" charset="0"/>
              </a:rPr>
              <a:t>, edema and fibrosis may cause lameness and deformity of </a:t>
            </a:r>
            <a:r>
              <a:rPr lang="en-US" sz="2800">
                <a:latin typeface="Times New Roman" panose="02020603050405020304" pitchFamily="18" charset="0"/>
                <a:cs typeface="Times New Roman" panose="02020603050405020304" pitchFamily="18" charset="0"/>
              </a:rPr>
              <a:t>the </a:t>
            </a:r>
            <a:r>
              <a:rPr lang="en-US" sz="2800" smtClean="0">
                <a:latin typeface="Times New Roman" panose="02020603050405020304" pitchFamily="18" charset="0"/>
                <a:cs typeface="Times New Roman" panose="02020603050405020304" pitchFamily="18" charset="0"/>
              </a:rPr>
              <a:t>limbs</a:t>
            </a:r>
            <a:r>
              <a:rPr lang="en-US" sz="240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54336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478971"/>
            <a:ext cx="8664402" cy="5562392"/>
          </a:xfrm>
        </p:spPr>
        <p:txBody>
          <a:bodyPr/>
          <a:lstStyle/>
          <a:p>
            <a:endParaRPr lang="en-US" dirty="0"/>
          </a:p>
        </p:txBody>
      </p:sp>
      <p:pic>
        <p:nvPicPr>
          <p:cNvPr id="4" name="Picture 3"/>
          <p:cNvPicPr>
            <a:picLocks noChangeAspect="1"/>
          </p:cNvPicPr>
          <p:nvPr/>
        </p:nvPicPr>
        <p:blipFill>
          <a:blip r:embed="rId2"/>
          <a:stretch>
            <a:fillRect/>
          </a:stretch>
        </p:blipFill>
        <p:spPr>
          <a:xfrm>
            <a:off x="2844486" y="494678"/>
            <a:ext cx="3657600" cy="5546685"/>
          </a:xfrm>
          <a:prstGeom prst="rect">
            <a:avLst/>
          </a:prstGeom>
        </p:spPr>
      </p:pic>
    </p:spTree>
    <p:extLst>
      <p:ext uri="{BB962C8B-B14F-4D97-AF65-F5344CB8AC3E}">
        <p14:creationId xmlns:p14="http://schemas.microsoft.com/office/powerpoint/2010/main" val="319227952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80</TotalTime>
  <Words>303</Words>
  <Application>Microsoft Office PowerPoint</Application>
  <PresentationFormat>Widescreen</PresentationFormat>
  <Paragraphs>11</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Times New Roman</vt:lpstr>
      <vt:lpstr>Trebuchet MS</vt:lpstr>
      <vt:lpstr>Wingdings 3</vt:lpstr>
      <vt:lpstr>Facet</vt:lpstr>
      <vt:lpstr>Ulcerative Lymphangitis  By   Assistant Methaq A.Abdalsammad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lenovo</cp:lastModifiedBy>
  <cp:revision>16</cp:revision>
  <dcterms:created xsi:type="dcterms:W3CDTF">2020-05-13T01:52:24Z</dcterms:created>
  <dcterms:modified xsi:type="dcterms:W3CDTF">2020-05-31T05:31:26Z</dcterms:modified>
</cp:coreProperties>
</file>